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8"/>
  </p:notesMasterIdLst>
  <p:sldIdLst>
    <p:sldId id="270" r:id="rId5"/>
    <p:sldId id="271" r:id="rId6"/>
    <p:sldId id="297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3" r:id="rId18"/>
    <p:sldId id="282" r:id="rId19"/>
    <p:sldId id="284" r:id="rId20"/>
    <p:sldId id="296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8" r:id="rId33"/>
    <p:sldId id="299" r:id="rId34"/>
    <p:sldId id="300" r:id="rId35"/>
    <p:sldId id="301" r:id="rId36"/>
    <p:sldId id="30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2">
          <p15:clr>
            <a:srgbClr val="A4A3A4"/>
          </p15:clr>
        </p15:guide>
        <p15:guide id="2" orient="horz" pos="768">
          <p15:clr>
            <a:srgbClr val="A4A3A4"/>
          </p15:clr>
        </p15:guide>
        <p15:guide id="3" orient="horz" pos="2784">
          <p15:clr>
            <a:srgbClr val="A4A3A4"/>
          </p15:clr>
        </p15:guide>
        <p15:guide id="4" orient="horz" pos="3120">
          <p15:clr>
            <a:srgbClr val="A4A3A4"/>
          </p15:clr>
        </p15:guide>
        <p15:guide id="5" pos="2880">
          <p15:clr>
            <a:srgbClr val="A4A3A4"/>
          </p15:clr>
        </p15:guide>
        <p15:guide id="6" pos="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AB218E"/>
    <a:srgbClr val="A37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 autoAdjust="0"/>
    <p:restoredTop sz="77062" autoAdjust="0"/>
  </p:normalViewPr>
  <p:slideViewPr>
    <p:cSldViewPr showGuides="1">
      <p:cViewPr>
        <p:scale>
          <a:sx n="54" d="100"/>
          <a:sy n="54" d="100"/>
        </p:scale>
        <p:origin x="1240" y="112"/>
      </p:cViewPr>
      <p:guideLst>
        <p:guide orient="horz" pos="4272"/>
        <p:guide orient="horz" pos="768"/>
        <p:guide orient="horz" pos="2784"/>
        <p:guide orient="horz" pos="3120"/>
        <p:guide pos="2880"/>
        <p:guide pos="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B2537-2376-4D80-8412-2F57B959FC0B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A76B-BE22-4FD9-B71D-F9864B085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9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A76B-BE22-4FD9-B71D-F9864B085E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1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attempting to change a location name or address, that should come through your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 Rep.  Although you are given the options, we have found that many times offices are typically trying to close one location and changing it to a new location.  That requires documentation to term from one location and addition of the new location with a W-9 and (typically) an updated Roster.  We will Deny these types of requests.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this verification process, you may learn that you have multiple locations active at the same address but with a different name, again any complex correction like that requires assistance from your PR rep.  We will Deny these types of requests.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only correcting a STE # or zip code (something minor), then it’s ok to do so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A76B-BE22-4FD9-B71D-F9864B085E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8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select ‘No’ under the box for ‘Do all associated providers appear on the list above?’ –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terming a provider – you must add the provider name and term date in the ‘Notes’ section – if you do not, we will Deny this request because we can’t term without a date.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are attempting to add a provider – you must contact your PR Rep.  This tool does not give you an option to list names for adding a new provider. 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credentialing requirements that should be checked by the PR Rep before this can occur.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A76B-BE22-4FD9-B71D-F9864B085E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 if a provider requested action that can’t be performed, we will send them a message as to why it wasn’t performed.  They will then need to check for a message and follow the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instructions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given to them.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7A76B-BE22-4FD9-B71D-F9864B085E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483592"/>
            <a:ext cx="7772400" cy="14700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60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59A147FF-40ED-48E0-BA71-A58C3AD2F8F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6553200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jhoyer\Desktop\PNGs\envolve_ppt12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45"/>
          <a:stretch/>
        </p:blipFill>
        <p:spPr bwMode="auto">
          <a:xfrm>
            <a:off x="0" y="1"/>
            <a:ext cx="9144000" cy="28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603" y="609600"/>
            <a:ext cx="2838489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©2020 Envolve, Inc.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8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hoyer\Desktop\PNGs\envolve_ppt15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483592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431"/>
            <a:ext cx="914400" cy="3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77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60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59A147FF-40ED-48E0-BA71-A58C3AD2F8F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6553200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©2020 Envolve, Inc.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7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60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59A147FF-40ED-48E0-BA71-A58C3AD2F8F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553200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©2020 Envolve, Inc.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4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60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59A147FF-40ED-48E0-BA71-A58C3AD2F8F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553200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©2020 Envolve, Inc.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4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©2020 Envolve, Inc. All Rights Reserved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60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59A147FF-40ED-48E0-BA71-A58C3AD2F8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42" name="Picture 2" descr="C:\Users\jhoyer\Desktop\PNGs\envolve_ppt13.pn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8"/>
          <a:stretch/>
        </p:blipFill>
        <p:spPr bwMode="auto">
          <a:xfrm>
            <a:off x="0" y="0"/>
            <a:ext cx="9144000" cy="8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6553200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431"/>
            <a:ext cx="914400" cy="3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5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0" r:id="rId4"/>
    <p:sldLayoutId id="214748368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mailto:ProviderRequests@ucci.com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pwp.envolvedental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cid:image005.jpg@01D659B8.FC083860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003428"/>
            <a:ext cx="7772400" cy="1470025"/>
          </a:xfrm>
        </p:spPr>
        <p:txBody>
          <a:bodyPr/>
          <a:lstStyle/>
          <a:p>
            <a:r>
              <a:rPr lang="en-US" dirty="0" smtClean="0"/>
              <a:t>Provider Web Portal (PWP) </a:t>
            </a:r>
            <a:br>
              <a:rPr lang="en-US" dirty="0" smtClean="0"/>
            </a:br>
            <a:r>
              <a:rPr lang="en-US" sz="2800" dirty="0" smtClean="0">
                <a:solidFill>
                  <a:srgbClr val="7F7F7F"/>
                </a:solidFill>
                <a:latin typeface="+mn-lt"/>
              </a:rPr>
              <a:t>Training</a:t>
            </a:r>
            <a:endParaRPr lang="en-US" sz="28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0" y="4038600"/>
            <a:ext cx="0" cy="1371600"/>
          </a:xfrm>
          <a:prstGeom prst="line">
            <a:avLst/>
          </a:prstGeom>
          <a:ln w="6350" cap="rnd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©2020 Envolve, Inc. All Rights Reserved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Claim Submission in Provider Web </a:t>
            </a:r>
            <a:r>
              <a:rPr lang="en-US" dirty="0" smtClean="0"/>
              <a:t>Portal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46" y="2482185"/>
            <a:ext cx="6924308" cy="4053839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304800" y="1313985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When “Other Coverage” is selected, it will open a filed to enter more information</a:t>
            </a:r>
          </a:p>
          <a:p>
            <a:pPr lvl="1"/>
            <a:r>
              <a:rPr lang="en-US" sz="2400" dirty="0" smtClean="0"/>
              <a:t>It will also ask if the Explanation of Benefits is included</a:t>
            </a:r>
          </a:p>
          <a:p>
            <a:pPr lvl="1"/>
            <a:r>
              <a:rPr lang="en-US" sz="2400" dirty="0" smtClean="0"/>
              <a:t>If yes, it will as to enter the code(s) and rates</a:t>
            </a:r>
            <a:endParaRPr lang="en-US" sz="24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49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Claim Dashboard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2895600"/>
            <a:ext cx="8839200" cy="314102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457200" y="1313984"/>
            <a:ext cx="8686800" cy="12768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This is a feature of the online portal that allows users to view claims submitted, sorted by location and provider</a:t>
            </a:r>
          </a:p>
          <a:p>
            <a:pPr lvl="1"/>
            <a:r>
              <a:rPr lang="en-US" sz="2400" dirty="0" smtClean="0"/>
              <a:t>Used to search claims under provider/location</a:t>
            </a:r>
          </a:p>
          <a:p>
            <a:pPr lvl="1"/>
            <a:r>
              <a:rPr lang="en-US" sz="2400" dirty="0" smtClean="0"/>
              <a:t>Check claims received, in process, and processed from this tool</a:t>
            </a:r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862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Claim Search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1400" y="914400"/>
            <a:ext cx="5181600" cy="5393051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313984"/>
            <a:ext cx="3048000" cy="4782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“Claims Search” feature allows users to search for specific claims</a:t>
            </a:r>
          </a:p>
          <a:p>
            <a:r>
              <a:rPr lang="en-US" sz="2400" dirty="0" smtClean="0"/>
              <a:t>Search using claim number, member information, and provider information if necessary</a:t>
            </a:r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42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Corrected Claims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AB218E"/>
                </a:solidFill>
              </a:rPr>
              <a:t>Corrected Claims can be submitted via PWP or Paper Mail. </a:t>
            </a:r>
          </a:p>
          <a:p>
            <a:pPr marL="0" indent="0">
              <a:buNone/>
            </a:pPr>
            <a:endParaRPr lang="en-US" b="1" dirty="0" smtClean="0">
              <a:solidFill>
                <a:srgbClr val="AB218E"/>
              </a:solidFill>
            </a:endParaRPr>
          </a:p>
          <a:p>
            <a:pPr marL="0" indent="0">
              <a:buNone/>
            </a:pPr>
            <a:r>
              <a:rPr lang="en-US" dirty="0" smtClean="0"/>
              <a:t>Corrected Claim Requirements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2012 ADA </a:t>
            </a:r>
            <a:r>
              <a:rPr lang="en-US" sz="2000" dirty="0" smtClean="0"/>
              <a:t>Form or Newer Version ( mailing only)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Write Corrected Claim at the top of the </a:t>
            </a:r>
            <a:r>
              <a:rPr lang="en-US" sz="2000" dirty="0" smtClean="0"/>
              <a:t>form (mailing only )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On box 35 or in a separate narrative please advise why you’re sending a corrected </a:t>
            </a:r>
            <a:r>
              <a:rPr lang="en-US" sz="2000" dirty="0" smtClean="0"/>
              <a:t>claim (mailing only)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Attach any supporting documents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Please review Provider Manual for mailing address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Contact customer service for additional assistance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250" y="3560133"/>
            <a:ext cx="4762499" cy="1905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1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 Appeals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B218E"/>
                </a:solidFill>
              </a:rPr>
              <a:t>All </a:t>
            </a:r>
            <a:r>
              <a:rPr lang="en-US" b="1" dirty="0" smtClean="0">
                <a:solidFill>
                  <a:srgbClr val="AB218E"/>
                </a:solidFill>
              </a:rPr>
              <a:t>appeals need </a:t>
            </a:r>
            <a:r>
              <a:rPr lang="en-US" b="1" dirty="0">
                <a:solidFill>
                  <a:srgbClr val="AB218E"/>
                </a:solidFill>
              </a:rPr>
              <a:t>to be mailed</a:t>
            </a:r>
          </a:p>
          <a:p>
            <a:r>
              <a:rPr lang="en-US" dirty="0"/>
              <a:t>Requirements: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2012 ADA </a:t>
            </a:r>
            <a:r>
              <a:rPr lang="en-US" sz="2000" dirty="0" smtClean="0"/>
              <a:t>Form or Newer Version 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In a separate narrative please advise why you’re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appealing </a:t>
            </a:r>
            <a:r>
              <a:rPr lang="en-US" sz="2000" dirty="0"/>
              <a:t>the claim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Attach any supporting documents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Please review Provider Manual for mailing address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Contact customer service for additional assistance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250" y="3560133"/>
            <a:ext cx="4762499" cy="1905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7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78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78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78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78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78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Timely Filing Deadlines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Every process has their own timely </a:t>
            </a:r>
            <a:r>
              <a:rPr lang="en-US" dirty="0" smtClean="0"/>
              <a:t>filing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Please </a:t>
            </a:r>
            <a:r>
              <a:rPr lang="en-US" sz="2400" dirty="0"/>
              <a:t>be sure to check the provider manual for additional information.</a:t>
            </a:r>
          </a:p>
          <a:p>
            <a:pPr>
              <a:spcAft>
                <a:spcPts val="600"/>
              </a:spcAft>
            </a:pPr>
            <a:r>
              <a:rPr lang="en-US" dirty="0"/>
              <a:t>Medicaid and Medicare have different </a:t>
            </a:r>
            <a:r>
              <a:rPr lang="en-US" dirty="0" smtClean="0"/>
              <a:t>timeframes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48595"/>
            <a:ext cx="5715000" cy="690372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84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84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84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Authorizations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1360"/>
            <a:ext cx="8534400" cy="28194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There are two main ways to </a:t>
            </a:r>
            <a:r>
              <a:rPr lang="en-US" sz="1400" dirty="0">
                <a:solidFill>
                  <a:srgbClr val="7F7F7F"/>
                </a:solidFill>
              </a:rPr>
              <a:t>submit</a:t>
            </a:r>
            <a:r>
              <a:rPr lang="en-US" sz="1400" dirty="0"/>
              <a:t> </a:t>
            </a:r>
            <a:r>
              <a:rPr lang="en-US" sz="1400" dirty="0" smtClean="0"/>
              <a:t>Prior-Authorizations: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sz="1400" dirty="0" smtClean="0"/>
              <a:t>Requirements </a:t>
            </a:r>
            <a:r>
              <a:rPr lang="en-US" sz="1400" dirty="0"/>
              <a:t>are listed on the Benefit </a:t>
            </a:r>
            <a:r>
              <a:rPr lang="en-US" sz="1400" dirty="0" smtClean="0"/>
              <a:t>Grid or Clinical Policies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Tentative date must be at least two weeks – one month </a:t>
            </a:r>
            <a:r>
              <a:rPr lang="en-US" sz="1400" dirty="0" smtClean="0"/>
              <a:t>out (Retrospective Authorizations cannot be submitted online)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Examples below……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20383" y="2209803"/>
            <a:ext cx="3777512" cy="591856"/>
            <a:chOff x="620383" y="2982316"/>
            <a:chExt cx="3777512" cy="646916"/>
          </a:xfrm>
        </p:grpSpPr>
        <p:grpSp>
          <p:nvGrpSpPr>
            <p:cNvPr id="7" name="Group 6"/>
            <p:cNvGrpSpPr/>
            <p:nvPr/>
          </p:nvGrpSpPr>
          <p:grpSpPr>
            <a:xfrm>
              <a:off x="620383" y="2982316"/>
              <a:ext cx="838200" cy="646916"/>
              <a:chOff x="685800" y="2514601"/>
              <a:chExt cx="838200" cy="64691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85800" y="2514601"/>
                <a:ext cx="838200" cy="646916"/>
              </a:xfrm>
              <a:prstGeom prst="ellipse">
                <a:avLst/>
              </a:prstGeom>
              <a:solidFill>
                <a:srgbClr val="A37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15753" y="2536512"/>
                <a:ext cx="480204" cy="57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505170" y="3093548"/>
              <a:ext cx="2892725" cy="370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600" dirty="0" smtClean="0">
                  <a:solidFill>
                    <a:srgbClr val="7F7F7F"/>
                  </a:solidFill>
                </a:rPr>
                <a:t>Provider Web </a:t>
              </a:r>
              <a:r>
                <a:rPr lang="en-US" sz="1600" dirty="0">
                  <a:solidFill>
                    <a:srgbClr val="7F7F7F"/>
                  </a:solidFill>
                </a:rPr>
                <a:t>Portal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2000" y="2010063"/>
            <a:ext cx="4114800" cy="830998"/>
            <a:chOff x="4572000" y="2610929"/>
            <a:chExt cx="4114800" cy="1095808"/>
          </a:xfrm>
        </p:grpSpPr>
        <p:sp>
          <p:nvSpPr>
            <p:cNvPr id="14" name="Rectangle 13"/>
            <p:cNvSpPr/>
            <p:nvPr/>
          </p:nvSpPr>
          <p:spPr>
            <a:xfrm>
              <a:off x="5544628" y="2610929"/>
              <a:ext cx="3142172" cy="1095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600" dirty="0">
                  <a:solidFill>
                    <a:srgbClr val="7F7F7F"/>
                  </a:solidFill>
                </a:rPr>
                <a:t>Mail </a:t>
              </a:r>
              <a:r>
                <a:rPr lang="en-US" sz="1600" i="1" dirty="0">
                  <a:solidFill>
                    <a:srgbClr val="7F7F7F"/>
                  </a:solidFill>
                </a:rPr>
                <a:t>(Please review provider manual or contact customer service for address)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572000" y="2976659"/>
              <a:ext cx="838200" cy="678118"/>
              <a:chOff x="685800" y="3733800"/>
              <a:chExt cx="838200" cy="67811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85800" y="3733800"/>
                <a:ext cx="838200" cy="678118"/>
              </a:xfrm>
              <a:prstGeom prst="ellipse">
                <a:avLst/>
              </a:prstGeom>
              <a:solidFill>
                <a:srgbClr val="A37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91396" y="3803136"/>
                <a:ext cx="480204" cy="608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36" y="4088944"/>
            <a:ext cx="1764821" cy="2271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808798"/>
            <a:ext cx="4419600" cy="25632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3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532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532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53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32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141"/>
            <a:ext cx="8229600" cy="1143000"/>
          </a:xfrm>
        </p:spPr>
        <p:txBody>
          <a:bodyPr/>
          <a:lstStyle/>
          <a:p>
            <a:r>
              <a:rPr lang="en-US" dirty="0" smtClean="0"/>
              <a:t>Authorizations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527705"/>
            <a:ext cx="3773751" cy="755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96"/>
            <a:ext cx="9144000" cy="457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81"/>
          <a:stretch/>
        </p:blipFill>
        <p:spPr>
          <a:xfrm>
            <a:off x="23308" y="6073609"/>
            <a:ext cx="9144000" cy="4624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754" y="2434700"/>
            <a:ext cx="1051429" cy="64761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295400" y="2655347"/>
            <a:ext cx="1828800" cy="559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85522" y="252667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COC only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00" y="4800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NEA # in remarks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Reconsideration/Authorization Appeals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503"/>
            <a:ext cx="8229600" cy="121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Please contact Customer Service at the number in the Provider Manual for additional information as some requests cannot be submitted through the portal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 b="23028"/>
          <a:stretch/>
        </p:blipFill>
        <p:spPr>
          <a:xfrm>
            <a:off x="76200" y="2652703"/>
            <a:ext cx="8991600" cy="376822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1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11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799"/>
            <a:ext cx="8229600" cy="1143000"/>
          </a:xfrm>
        </p:spPr>
        <p:txBody>
          <a:bodyPr/>
          <a:lstStyle/>
          <a:p>
            <a:r>
              <a:rPr lang="en-US" dirty="0" smtClean="0"/>
              <a:t>Evidence of Payment (EOP)</a:t>
            </a:r>
            <a:br>
              <a:rPr lang="en-US" dirty="0" smtClean="0"/>
            </a:br>
            <a:r>
              <a:rPr lang="en-US" dirty="0" smtClean="0"/>
              <a:t>Remittance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1148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“Payee” accounts have access to view EOPs online</a:t>
            </a:r>
          </a:p>
          <a:p>
            <a:r>
              <a:rPr lang="en-US" dirty="0" smtClean="0"/>
              <a:t>Other types of user accounts cannot view EOPs online</a:t>
            </a:r>
          </a:p>
          <a:p>
            <a:r>
              <a:rPr lang="en-US" dirty="0"/>
              <a:t>Located on the bottom right side of the landing </a:t>
            </a:r>
            <a:r>
              <a:rPr lang="en-US" dirty="0" smtClean="0"/>
              <a:t>page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107" y="1828799"/>
            <a:ext cx="3734185" cy="40386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4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58775"/>
            <a:ext cx="7772400" cy="1470025"/>
          </a:xfrm>
        </p:spPr>
        <p:txBody>
          <a:bodyPr/>
          <a:lstStyle/>
          <a:p>
            <a:r>
              <a:rPr lang="en-US" dirty="0" smtClean="0"/>
              <a:t>PWP Features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57200" y="1905000"/>
            <a:ext cx="2590800" cy="1219200"/>
            <a:chOff x="457200" y="1905000"/>
            <a:chExt cx="2590800" cy="12192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1905000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9754" y="2101496"/>
              <a:ext cx="252569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/>
                <a:t>Provider </a:t>
              </a:r>
              <a:r>
                <a:rPr lang="en-US" sz="2400" dirty="0" smtClean="0"/>
                <a:t>Manual/</a:t>
              </a: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 smtClean="0"/>
                <a:t>Benefit Grid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99333" y="1905000"/>
            <a:ext cx="2590800" cy="1219200"/>
            <a:chOff x="6019800" y="1899138"/>
            <a:chExt cx="2590800" cy="1219200"/>
          </a:xfrm>
        </p:grpSpPr>
        <p:sp>
          <p:nvSpPr>
            <p:cNvPr id="6" name="Rounded Rectangle 5"/>
            <p:cNvSpPr/>
            <p:nvPr/>
          </p:nvSpPr>
          <p:spPr>
            <a:xfrm>
              <a:off x="6019800" y="1899138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91284" y="2286000"/>
              <a:ext cx="14478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smtClean="0"/>
                <a:t>Eligibility</a:t>
              </a:r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41466" y="1936595"/>
            <a:ext cx="2590800" cy="1219200"/>
            <a:chOff x="457200" y="3505200"/>
            <a:chExt cx="2590800" cy="121920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3505200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19441" y="3878105"/>
              <a:ext cx="10663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smtClean="0"/>
                <a:t>Claims</a:t>
              </a:r>
              <a:endParaRPr lang="en-US" sz="24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93757" y="5141499"/>
            <a:ext cx="2590800" cy="1219200"/>
            <a:chOff x="3238500" y="3499338"/>
            <a:chExt cx="2590800" cy="1219200"/>
          </a:xfrm>
        </p:grpSpPr>
        <p:sp>
          <p:nvSpPr>
            <p:cNvPr id="9" name="Rounded Rectangle 8"/>
            <p:cNvSpPr/>
            <p:nvPr/>
          </p:nvSpPr>
          <p:spPr>
            <a:xfrm>
              <a:off x="3238500" y="3499338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70966" y="3694062"/>
              <a:ext cx="23887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smtClean="0"/>
                <a:t>Patient Management</a:t>
              </a:r>
              <a:endParaRPr lang="en-US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99333" y="3548924"/>
            <a:ext cx="2629502" cy="1219200"/>
            <a:chOff x="6000453" y="3499338"/>
            <a:chExt cx="2629502" cy="1219200"/>
          </a:xfrm>
        </p:grpSpPr>
        <p:sp>
          <p:nvSpPr>
            <p:cNvPr id="10" name="Rounded Rectangle 9"/>
            <p:cNvSpPr/>
            <p:nvPr/>
          </p:nvSpPr>
          <p:spPr>
            <a:xfrm>
              <a:off x="6019800" y="3499338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00453" y="3878105"/>
              <a:ext cx="26295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smtClean="0"/>
                <a:t>Remittance Advice</a:t>
              </a:r>
              <a:endParaRPr lang="en-US" sz="2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41466" y="3548924"/>
            <a:ext cx="2590800" cy="1219200"/>
            <a:chOff x="462374" y="5061608"/>
            <a:chExt cx="2590800" cy="1219200"/>
          </a:xfrm>
        </p:grpSpPr>
        <p:sp>
          <p:nvSpPr>
            <p:cNvPr id="11" name="Rounded Rectangle 10"/>
            <p:cNvSpPr/>
            <p:nvPr/>
          </p:nvSpPr>
          <p:spPr>
            <a:xfrm>
              <a:off x="462374" y="5061608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713" y="5219649"/>
              <a:ext cx="18950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smtClean="0"/>
                <a:t>Entity</a:t>
              </a:r>
              <a:br>
                <a:rPr lang="en-US" sz="2400" dirty="0" smtClean="0"/>
              </a:br>
              <a:r>
                <a:rPr lang="en-US" sz="2400" dirty="0" smtClean="0"/>
                <a:t>Management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8250" y="3499491"/>
            <a:ext cx="2590800" cy="1219200"/>
            <a:chOff x="3238500" y="3499338"/>
            <a:chExt cx="2590800" cy="1219200"/>
          </a:xfrm>
        </p:grpSpPr>
        <p:sp>
          <p:nvSpPr>
            <p:cNvPr id="27" name="Rounded Rectangle 26"/>
            <p:cNvSpPr/>
            <p:nvPr/>
          </p:nvSpPr>
          <p:spPr>
            <a:xfrm>
              <a:off x="3238500" y="3499338"/>
              <a:ext cx="2590800" cy="121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64313" y="3883967"/>
              <a:ext cx="21391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smtClean="0"/>
                <a:t>Authorizations</a:t>
              </a:r>
              <a:endParaRPr lang="en-US" sz="2400" dirty="0"/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1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1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1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1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1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</a:t>
            </a:r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300" dirty="0" smtClean="0"/>
              <a:t>- </a:t>
            </a:r>
            <a:r>
              <a:rPr lang="en-US" sz="1800" dirty="0" smtClean="0"/>
              <a:t>Entity Management will allow you to update provider information, office hours &amp; information. </a:t>
            </a:r>
            <a:r>
              <a:rPr lang="en-US" sz="1800" dirty="0" smtClean="0">
                <a:solidFill>
                  <a:srgbClr val="FF0000"/>
                </a:solidFill>
              </a:rPr>
              <a:t>Step by step process on the following slide. </a:t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7402" y="1902017"/>
            <a:ext cx="6477795" cy="2551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333002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*** United Concordia Providers Only***      </a:t>
            </a:r>
          </a:p>
          <a:p>
            <a:pPr algn="ctr"/>
            <a:r>
              <a:rPr lang="en-US" dirty="0"/>
              <a:t>You will notice in option in Entity Management to submit Demographic Changes. Please refrain from submitting Termination requests or Address changes through the Provider Web Portal; as these changes will need to be completed through United Concordia. You can reach United Concordia using Email: </a:t>
            </a:r>
            <a:r>
              <a:rPr lang="en-US" dirty="0" smtClean="0">
                <a:hlinkClick r:id="rId6"/>
              </a:rPr>
              <a:t>ProviderRequests@ucci.com</a:t>
            </a:r>
            <a:r>
              <a:rPr lang="en-US" dirty="0" smtClean="0"/>
              <a:t> Phone</a:t>
            </a:r>
            <a:r>
              <a:rPr lang="en-US" dirty="0"/>
              <a:t>: 800-307-8514  </a:t>
            </a:r>
            <a:r>
              <a:rPr lang="en-US" dirty="0" smtClean="0"/>
              <a:t>Fax</a:t>
            </a:r>
            <a:r>
              <a:rPr lang="en-US" dirty="0"/>
              <a:t>: 1‐844‐235‐7261 Mailing Address:  </a:t>
            </a:r>
          </a:p>
          <a:p>
            <a:pPr algn="ctr"/>
            <a:r>
              <a:rPr lang="en-US" dirty="0"/>
              <a:t>Provider Data Management</a:t>
            </a:r>
          </a:p>
          <a:p>
            <a:pPr algn="ctr"/>
            <a:r>
              <a:rPr lang="en-US" dirty="0"/>
              <a:t>PO Box </a:t>
            </a:r>
            <a:r>
              <a:rPr lang="en-US" dirty="0" smtClean="0"/>
              <a:t>69404; Harrisburg</a:t>
            </a:r>
            <a:r>
              <a:rPr lang="en-US" dirty="0"/>
              <a:t>, PA  17106-9404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47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Provider &amp; Location Verification Process</a:t>
            </a:r>
            <a:br>
              <a:rPr lang="en-US" dirty="0" smtClean="0"/>
            </a:br>
            <a:r>
              <a:rPr lang="en-US" dirty="0" smtClean="0"/>
              <a:t>Slides 19-26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67056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73152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57200" y="16002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Step 1. </a:t>
            </a:r>
            <a:r>
              <a:rPr lang="en-US" dirty="0" smtClean="0"/>
              <a:t>In the purple bar below click on Entity Management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447" y="3124200"/>
            <a:ext cx="64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Step 2. </a:t>
            </a:r>
            <a:r>
              <a:rPr lang="en-US" dirty="0" smtClean="0"/>
              <a:t>You will see the screen below once you follow Step 1.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1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Provider &amp; Location Verification Process Continued…..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73152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2769" y="1981200"/>
            <a:ext cx="7391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Step 3. </a:t>
            </a:r>
            <a:r>
              <a:rPr lang="en-US" sz="1600" dirty="0" smtClean="0"/>
              <a:t>Excluding </a:t>
            </a:r>
            <a:r>
              <a:rPr lang="en-US" sz="1600" dirty="0"/>
              <a:t>the omitted office name, NPI and address, the payee information will be listed </a:t>
            </a:r>
            <a:r>
              <a:rPr lang="en-US" sz="1600" dirty="0" smtClean="0"/>
              <a:t>at </a:t>
            </a:r>
            <a:r>
              <a:rPr lang="en-US" sz="1600" dirty="0"/>
              <a:t>the </a:t>
            </a:r>
            <a:r>
              <a:rPr lang="en-US" sz="1600" dirty="0" smtClean="0"/>
              <a:t>bottom. There will be a tab </a:t>
            </a:r>
            <a:r>
              <a:rPr lang="en-US" sz="1600" dirty="0"/>
              <a:t>for locations and providers </a:t>
            </a:r>
            <a:r>
              <a:rPr lang="en-US" sz="1600" dirty="0" smtClean="0"/>
              <a:t>that </a:t>
            </a:r>
            <a:r>
              <a:rPr lang="en-US" sz="1600" dirty="0"/>
              <a:t>can </a:t>
            </a:r>
            <a:r>
              <a:rPr lang="en-US" sz="1600" dirty="0" smtClean="0"/>
              <a:t>verified. </a:t>
            </a:r>
            <a:endParaRPr lang="en-US" sz="1600" dirty="0"/>
          </a:p>
          <a:p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Provider &amp; Location Verification Process Continued…..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73914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1" y="4476750"/>
            <a:ext cx="7356529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52400" y="17526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Step 4. </a:t>
            </a:r>
            <a:r>
              <a:rPr lang="en-US" dirty="0" smtClean="0"/>
              <a:t>On </a:t>
            </a:r>
            <a:r>
              <a:rPr lang="en-US" dirty="0"/>
              <a:t>each </a:t>
            </a:r>
            <a:r>
              <a:rPr lang="en-US" dirty="0" smtClean="0"/>
              <a:t>tab</a:t>
            </a:r>
            <a:r>
              <a:rPr lang="en-US" dirty="0"/>
              <a:t> </a:t>
            </a:r>
            <a:r>
              <a:rPr lang="en-US" dirty="0" smtClean="0"/>
              <a:t>you </a:t>
            </a:r>
            <a:r>
              <a:rPr lang="en-US" dirty="0"/>
              <a:t>will either list the location name &amp;</a:t>
            </a:r>
            <a:r>
              <a:rPr lang="en-US" dirty="0" smtClean="0"/>
              <a:t> </a:t>
            </a:r>
            <a:r>
              <a:rPr lang="en-US" dirty="0"/>
              <a:t>address </a:t>
            </a:r>
            <a:r>
              <a:rPr lang="en-US" dirty="0" smtClean="0"/>
              <a:t>under the location tab, </a:t>
            </a:r>
            <a:r>
              <a:rPr lang="en-US" dirty="0"/>
              <a:t>or provider first name, last name, middle initial and NPI </a:t>
            </a:r>
            <a:r>
              <a:rPr lang="en-US" dirty="0" smtClean="0"/>
              <a:t>under the provider tab. Both </a:t>
            </a:r>
            <a:r>
              <a:rPr lang="en-US" dirty="0"/>
              <a:t>tabs will have an edit button </a:t>
            </a:r>
            <a:r>
              <a:rPr lang="en-US" dirty="0" smtClean="0"/>
              <a:t>available to you.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Provider &amp; Location Verification Process Continued…..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83820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2400" y="19812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Step 5. </a:t>
            </a:r>
            <a:r>
              <a:rPr lang="en-US" dirty="0"/>
              <a:t>If you click </a:t>
            </a:r>
            <a:r>
              <a:rPr lang="en-US" dirty="0" smtClean="0"/>
              <a:t>the </a:t>
            </a:r>
            <a:r>
              <a:rPr lang="en-US" dirty="0"/>
              <a:t>“edit” button for the location, the screens will look similar to the </a:t>
            </a:r>
            <a:r>
              <a:rPr lang="en-US" dirty="0" smtClean="0"/>
              <a:t>below; </a:t>
            </a:r>
            <a:r>
              <a:rPr lang="en-US" dirty="0"/>
              <a:t>however all of the practice’s information will be listed. </a:t>
            </a:r>
            <a:r>
              <a:rPr lang="en-US" dirty="0" smtClean="0"/>
              <a:t>In addition </a:t>
            </a:r>
            <a:r>
              <a:rPr lang="en-US" dirty="0"/>
              <a:t>there are 3 </a:t>
            </a:r>
            <a:r>
              <a:rPr lang="en-US" dirty="0" smtClean="0"/>
              <a:t>steps </a:t>
            </a:r>
            <a:r>
              <a:rPr lang="en-US" dirty="0"/>
              <a:t>to verify (all listed </a:t>
            </a:r>
            <a:r>
              <a:rPr lang="en-US" dirty="0" smtClean="0"/>
              <a:t>below and following additional slides 23 &amp; 24)</a:t>
            </a:r>
            <a:endParaRPr lang="en-US" dirty="0"/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Provider &amp; Location Verification Process Continued…..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9" y="2265305"/>
            <a:ext cx="4392962" cy="399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65306"/>
            <a:ext cx="3743325" cy="368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Provider &amp; Location Verification Process Continued…..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0236"/>
            <a:ext cx="5934075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8" y="4343400"/>
            <a:ext cx="5943600" cy="1705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1.88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Provider &amp; Location Verification Process Continued…..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7772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8686800" cy="1887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19050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Step 6. </a:t>
            </a:r>
            <a:r>
              <a:rPr lang="en-US" sz="1600" dirty="0" smtClean="0"/>
              <a:t>Once </a:t>
            </a:r>
            <a:r>
              <a:rPr lang="en-US" sz="1600" dirty="0"/>
              <a:t>you click on the option “Edit” for the provider tab, the screen will look </a:t>
            </a:r>
            <a:r>
              <a:rPr lang="en-US" sz="1600" dirty="0" smtClean="0"/>
              <a:t>identical  </a:t>
            </a:r>
            <a:r>
              <a:rPr lang="en-US" sz="1600" dirty="0"/>
              <a:t>the </a:t>
            </a:r>
            <a:r>
              <a:rPr lang="en-US" sz="1600" dirty="0" smtClean="0"/>
              <a:t>below screenshot </a:t>
            </a:r>
            <a:r>
              <a:rPr lang="en-US" sz="1600" dirty="0"/>
              <a:t>and will </a:t>
            </a:r>
            <a:r>
              <a:rPr lang="en-US" sz="1600" dirty="0" smtClean="0"/>
              <a:t>there will only </a:t>
            </a:r>
            <a:r>
              <a:rPr lang="en-US" sz="1600" dirty="0"/>
              <a:t>be one </a:t>
            </a:r>
            <a:r>
              <a:rPr lang="en-US" sz="1600" dirty="0" smtClean="0"/>
              <a:t>step process. </a:t>
            </a:r>
            <a:endParaRPr lang="en-US" sz="16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5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Provider &amp; Location Verification Process Continued…..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8400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Most importantly ensure  </a:t>
            </a:r>
            <a:r>
              <a:rPr lang="en-US" sz="2400" b="1" dirty="0"/>
              <a:t>you click on the boxes that </a:t>
            </a:r>
            <a:r>
              <a:rPr lang="en-US" sz="2400" b="1" dirty="0" smtClean="0"/>
              <a:t>will advise </a:t>
            </a:r>
            <a:r>
              <a:rPr lang="en-US" sz="2400" b="1" dirty="0"/>
              <a:t>you </a:t>
            </a:r>
            <a:r>
              <a:rPr lang="en-US" sz="2400" b="1" dirty="0" smtClean="0"/>
              <a:t>to confirm the </a:t>
            </a:r>
            <a:r>
              <a:rPr lang="en-US" sz="2400" b="1" dirty="0"/>
              <a:t>information provided before choosing the verify option. If you </a:t>
            </a:r>
            <a:r>
              <a:rPr lang="en-US" sz="2400" b="1" dirty="0" smtClean="0"/>
              <a:t>attempt </a:t>
            </a:r>
            <a:r>
              <a:rPr lang="en-US" sz="2400" b="1" dirty="0"/>
              <a:t>to click </a:t>
            </a:r>
            <a:r>
              <a:rPr lang="en-US" sz="2400" b="1" dirty="0" smtClean="0"/>
              <a:t>on finish/verify </a:t>
            </a:r>
            <a:r>
              <a:rPr lang="en-US" sz="2400" b="1" dirty="0"/>
              <a:t>and </a:t>
            </a:r>
            <a:r>
              <a:rPr lang="en-US" sz="2400" b="1" dirty="0" smtClean="0"/>
              <a:t>you find that it’s </a:t>
            </a:r>
            <a:r>
              <a:rPr lang="en-US" sz="2400" b="1" dirty="0"/>
              <a:t>not going </a:t>
            </a:r>
            <a:r>
              <a:rPr lang="en-US" sz="2400" b="1" dirty="0" smtClean="0"/>
              <a:t>through; </a:t>
            </a:r>
            <a:r>
              <a:rPr lang="en-US" sz="2400" b="1" dirty="0"/>
              <a:t>it’s </a:t>
            </a:r>
            <a:r>
              <a:rPr lang="en-US" sz="2400" b="1" dirty="0" smtClean="0"/>
              <a:t>simply because </a:t>
            </a:r>
            <a:r>
              <a:rPr lang="en-US" sz="2400" b="1" dirty="0"/>
              <a:t>that box </a:t>
            </a:r>
            <a:r>
              <a:rPr lang="en-US" sz="2400" b="1" dirty="0" smtClean="0"/>
              <a:t>has not been selected.  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03" y="1640139"/>
            <a:ext cx="6204997" cy="486196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1447800"/>
            <a:ext cx="2819399" cy="467145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This section covers the Patient Management feature</a:t>
            </a:r>
          </a:p>
          <a:p>
            <a:r>
              <a:rPr lang="en-US" sz="2000" dirty="0" smtClean="0"/>
              <a:t>This feature allows users to create a roster of patients</a:t>
            </a:r>
          </a:p>
          <a:p>
            <a:r>
              <a:rPr lang="en-US" sz="2000" dirty="0" smtClean="0"/>
              <a:t>The roster can then be used to schedule member appointments for the month</a:t>
            </a:r>
          </a:p>
          <a:p>
            <a:r>
              <a:rPr lang="en-US" sz="2000" dirty="0" smtClean="0"/>
              <a:t>It also allows users to check eligibility for every member scheduled on that day – in 1 click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73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and Log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87190"/>
            <a:ext cx="8686800" cy="11430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Navigate to </a:t>
            </a:r>
            <a:r>
              <a:rPr lang="en-US" sz="2400" dirty="0" smtClean="0">
                <a:hlinkClick r:id="rId4"/>
              </a:rPr>
              <a:t>https://pwp.EnvolveDental.com</a:t>
            </a:r>
            <a:r>
              <a:rPr lang="en-US" sz="2400" dirty="0" smtClean="0"/>
              <a:t> on your web browser</a:t>
            </a:r>
          </a:p>
          <a:p>
            <a:r>
              <a:rPr lang="en-US" sz="2400" dirty="0" smtClean="0"/>
              <a:t>Sign in using your username and password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203" y="2642800"/>
            <a:ext cx="5893594" cy="38412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5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Management Continued…..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72" y="1670039"/>
            <a:ext cx="5210328" cy="39624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27432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Patient Management will have users Add </a:t>
            </a:r>
            <a:r>
              <a:rPr lang="en-US" sz="2000" dirty="0"/>
              <a:t>M</a:t>
            </a:r>
            <a:r>
              <a:rPr lang="en-US" sz="2000" dirty="0" smtClean="0"/>
              <a:t>embers to the roster </a:t>
            </a:r>
          </a:p>
          <a:p>
            <a:r>
              <a:rPr lang="en-US" sz="2000" dirty="0" smtClean="0"/>
              <a:t>It will be a similar search window as eligibility</a:t>
            </a:r>
          </a:p>
          <a:p>
            <a:r>
              <a:rPr lang="en-US" sz="2000" dirty="0" smtClean="0"/>
              <a:t>Once the members are added to the roster, then they can be added to the calendar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96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Management Continued…..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27432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To add members from the roster to the calendar, click on the blue “+” sign next to their name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From there, the pop up will ask for a date of service to enter the member in the calendar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1572322"/>
            <a:ext cx="4533333" cy="154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0"/>
            <a:ext cx="2647619" cy="204761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4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Management Continued…..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27432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 member(s) have been successfully added to the calendar for the date of service entered.</a:t>
            </a:r>
          </a:p>
          <a:p>
            <a:endParaRPr lang="en-US" sz="2000" dirty="0"/>
          </a:p>
          <a:p>
            <a:r>
              <a:rPr lang="en-US" sz="2000" dirty="0" smtClean="0"/>
              <a:t>Users can check the eligibility for all members scheduled for the day – using the Verify Eligibility button on the bottom right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1600200"/>
            <a:ext cx="5310369" cy="4495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00342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End of Presentation</a:t>
            </a:r>
            <a:br>
              <a:rPr lang="en-US" dirty="0" smtClean="0"/>
            </a:br>
            <a:r>
              <a:rPr lang="en-US" sz="2200" dirty="0" err="1"/>
              <a:t>Envolve’s</a:t>
            </a:r>
            <a:r>
              <a:rPr lang="en-US" sz="2200" dirty="0"/>
              <a:t> Customer Service team can be reached using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Toll </a:t>
            </a:r>
            <a:r>
              <a:rPr lang="en-US" sz="2200" dirty="0"/>
              <a:t>Free: 855-735-4395 for </a:t>
            </a:r>
            <a:r>
              <a:rPr lang="en-US" sz="2200" dirty="0" smtClean="0"/>
              <a:t>assistance with our web portal and answers to general questions such as eligibility</a:t>
            </a:r>
            <a:r>
              <a:rPr lang="en-US" sz="2200" smtClean="0"/>
              <a:t>, benefits, and more.</a:t>
            </a:r>
            <a:endParaRPr lang="en-US" sz="22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0" y="4038600"/>
            <a:ext cx="0" cy="1371600"/>
          </a:xfrm>
          <a:prstGeom prst="line">
            <a:avLst/>
          </a:prstGeom>
          <a:ln w="6350" cap="rnd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©2020 Envolve, Inc. All Rights Reserved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Provider Manual/Benefit Grid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700" y="2438400"/>
            <a:ext cx="8610600" cy="3995435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313985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Find the provider manual and benefit grid using the purple bar at the top of the page. Navigate to:</a:t>
            </a:r>
          </a:p>
          <a:p>
            <a:pPr lvl="1"/>
            <a:r>
              <a:rPr lang="en-US" sz="2400" dirty="0" smtClean="0"/>
              <a:t>Documents &gt; Insurer Documents &gt; Select your state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0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867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8006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On the landing page is our member Eligibility feature to check active enrollment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Select the Location </a:t>
            </a:r>
            <a:r>
              <a:rPr lang="en-US" sz="2400" dirty="0"/>
              <a:t>and Provider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Enter a Date </a:t>
            </a:r>
            <a:r>
              <a:rPr lang="en-US" sz="2400" dirty="0"/>
              <a:t>of Service </a:t>
            </a:r>
            <a:r>
              <a:rPr lang="en-US" sz="2400" dirty="0" smtClean="0"/>
              <a:t>(it will </a:t>
            </a:r>
            <a:r>
              <a:rPr lang="en-US" sz="2400" dirty="0"/>
              <a:t>only let you go back </a:t>
            </a:r>
            <a:r>
              <a:rPr lang="en-US" sz="2400" dirty="0" smtClean="0"/>
              <a:t>30 days)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Enter the Subscriber ID/DOB and click “Verify Eligibility”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Users can also start </a:t>
            </a:r>
            <a:r>
              <a:rPr lang="en-US" sz="2400" dirty="0"/>
              <a:t>a </a:t>
            </a:r>
            <a:r>
              <a:rPr lang="en-US" sz="2400" dirty="0" smtClean="0"/>
              <a:t>claim </a:t>
            </a:r>
            <a:r>
              <a:rPr lang="en-US" sz="2400" dirty="0"/>
              <a:t>after checking </a:t>
            </a:r>
            <a:r>
              <a:rPr lang="en-US" sz="2400" dirty="0" smtClean="0"/>
              <a:t>eligibility</a:t>
            </a:r>
            <a:endParaRPr lang="en-US" sz="2400" dirty="0"/>
          </a:p>
          <a:p>
            <a:r>
              <a:rPr lang="en-US" sz="2400" dirty="0"/>
              <a:t>If you have additional questions regarding eligibility, please contact Customer Service at the phone number listed in your provider manual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7056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cid:image005.jpg@01D659B8.FC08386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71" y="1637371"/>
            <a:ext cx="2667000" cy="362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1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 smtClean="0"/>
              <a:t>Claims feature includes: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Claim </a:t>
            </a:r>
            <a:r>
              <a:rPr lang="en-US" sz="2400" dirty="0"/>
              <a:t>Submission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Claim Dashboard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Claim </a:t>
            </a:r>
            <a:r>
              <a:rPr lang="en-US" sz="2400" dirty="0" smtClean="0"/>
              <a:t>Search/Status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 smtClean="0"/>
              <a:t>This section will cover the features above and these: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Corrected </a:t>
            </a:r>
            <a:r>
              <a:rPr lang="en-US" sz="2400" dirty="0"/>
              <a:t>Claims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Claim Appeals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Timely Filling Deadlines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5" r="13098"/>
          <a:stretch/>
        </p:blipFill>
        <p:spPr>
          <a:xfrm>
            <a:off x="4343399" y="1"/>
            <a:ext cx="4800601" cy="6901148"/>
          </a:xfrm>
          <a:prstGeom prst="rect">
            <a:avLst/>
          </a:prstGeom>
        </p:spPr>
      </p:pic>
      <p:pic>
        <p:nvPicPr>
          <p:cNvPr id="7" name="Picture 2" descr="C:\Users\jhoyer\Desktop\PNGs\envolve_ppt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8"/>
          <a:stretch/>
        </p:blipFill>
        <p:spPr bwMode="auto">
          <a:xfrm>
            <a:off x="0" y="0"/>
            <a:ext cx="9144000" cy="8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431"/>
            <a:ext cx="914400" cy="34564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8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8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286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36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36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36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36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36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 Su</a:t>
            </a:r>
            <a:r>
              <a:rPr lang="en-US" dirty="0">
                <a:solidFill>
                  <a:srgbClr val="A375BF"/>
                </a:solidFill>
              </a:rPr>
              <a:t>b</a:t>
            </a:r>
            <a:r>
              <a:rPr lang="en-US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ways to submit claims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5800" y="2514600"/>
            <a:ext cx="838200" cy="838200"/>
            <a:chOff x="685800" y="2514600"/>
            <a:chExt cx="838200" cy="838200"/>
          </a:xfrm>
        </p:grpSpPr>
        <p:sp>
          <p:nvSpPr>
            <p:cNvPr id="6" name="Oval 5"/>
            <p:cNvSpPr/>
            <p:nvPr/>
          </p:nvSpPr>
          <p:spPr>
            <a:xfrm>
              <a:off x="685800" y="2514600"/>
              <a:ext cx="838200" cy="838200"/>
            </a:xfrm>
            <a:prstGeom prst="ellipse">
              <a:avLst/>
            </a:prstGeom>
            <a:solidFill>
              <a:srgbClr val="A37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1396" y="2594651"/>
              <a:ext cx="480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1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" y="3733800"/>
            <a:ext cx="838200" cy="838200"/>
            <a:chOff x="685800" y="3733800"/>
            <a:chExt cx="838200" cy="838200"/>
          </a:xfrm>
        </p:grpSpPr>
        <p:sp>
          <p:nvSpPr>
            <p:cNvPr id="7" name="Oval 6"/>
            <p:cNvSpPr/>
            <p:nvPr/>
          </p:nvSpPr>
          <p:spPr>
            <a:xfrm>
              <a:off x="685800" y="3733800"/>
              <a:ext cx="838200" cy="838200"/>
            </a:xfrm>
            <a:prstGeom prst="ellipse">
              <a:avLst/>
            </a:prstGeom>
            <a:solidFill>
              <a:srgbClr val="A37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1396" y="3803135"/>
              <a:ext cx="480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" y="4953000"/>
            <a:ext cx="838200" cy="838200"/>
            <a:chOff x="685800" y="4953000"/>
            <a:chExt cx="838200" cy="838200"/>
          </a:xfrm>
        </p:grpSpPr>
        <p:sp>
          <p:nvSpPr>
            <p:cNvPr id="8" name="Oval 7"/>
            <p:cNvSpPr/>
            <p:nvPr/>
          </p:nvSpPr>
          <p:spPr>
            <a:xfrm>
              <a:off x="685800" y="4953000"/>
              <a:ext cx="838200" cy="838200"/>
            </a:xfrm>
            <a:prstGeom prst="ellipse">
              <a:avLst/>
            </a:prstGeom>
            <a:solidFill>
              <a:srgbClr val="A37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1396" y="5030569"/>
              <a:ext cx="480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3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676400" y="2647949"/>
            <a:ext cx="7109604" cy="571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dirty="0"/>
              <a:t>Provider Web Portal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676400" y="3857802"/>
            <a:ext cx="7109604" cy="608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dirty="0"/>
              <a:t>Electronic Clearing House </a:t>
            </a:r>
            <a:r>
              <a:rPr lang="en-US" i="1" dirty="0"/>
              <a:t>(Payer ID: 46278)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76400" y="4903785"/>
            <a:ext cx="7109604" cy="990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dirty="0"/>
              <a:t>Mail </a:t>
            </a:r>
            <a:r>
              <a:rPr lang="en-US" i="1" dirty="0"/>
              <a:t>(For address, check your provider manual/Contact Customer Service)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9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897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897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897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897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897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 Submission in Provider Web Portal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0600" y="3094994"/>
            <a:ext cx="6977404" cy="344103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457200" y="1447800"/>
            <a:ext cx="86868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Using the purple bar at the top, navigate to:</a:t>
            </a:r>
          </a:p>
          <a:p>
            <a:pPr lvl="1"/>
            <a:r>
              <a:rPr lang="en-US" sz="2400" dirty="0" smtClean="0"/>
              <a:t>Claims &gt; Submit Claims</a:t>
            </a:r>
          </a:p>
          <a:p>
            <a:r>
              <a:rPr lang="en-US" sz="2400" dirty="0" smtClean="0"/>
              <a:t>Online claim form is similar to paper ADA form</a:t>
            </a:r>
          </a:p>
          <a:p>
            <a:r>
              <a:rPr lang="en-US" sz="2400" dirty="0" smtClean="0"/>
              <a:t>Fill out necessary information corresponding to the date of service</a:t>
            </a:r>
          </a:p>
          <a:p>
            <a:pPr lvl="1"/>
            <a:endParaRPr lang="en-US" sz="2400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6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Claim Submission in Provider Web </a:t>
            </a:r>
            <a:r>
              <a:rPr lang="en-US" dirty="0" smtClean="0"/>
              <a:t>Portal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A147FF-40ED-48E0-BA71-A58C3AD2F8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©2020 Envolve, Inc. All Rights Reserved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257300" y="2349141"/>
            <a:ext cx="6629400" cy="4165959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457200" y="12954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Continue to fill claim submission form online</a:t>
            </a:r>
          </a:p>
          <a:p>
            <a:pPr lvl="1"/>
            <a:r>
              <a:rPr lang="en-US" sz="2400" dirty="0" smtClean="0"/>
              <a:t>Fill Service code(s)</a:t>
            </a:r>
          </a:p>
          <a:p>
            <a:pPr lvl="1"/>
            <a:r>
              <a:rPr lang="en-US" sz="2400" dirty="0" smtClean="0"/>
              <a:t>Attach documentation</a:t>
            </a:r>
          </a:p>
          <a:p>
            <a:pPr lvl="1"/>
            <a:r>
              <a:rPr lang="en-US" sz="2400" dirty="0" smtClean="0"/>
              <a:t>Enter remarks</a:t>
            </a:r>
          </a:p>
          <a:p>
            <a:pPr lvl="1"/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9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Envolve Purple">
      <a:dk1>
        <a:srgbClr val="A375BF"/>
      </a:dk1>
      <a:lt1>
        <a:srgbClr val="FFFFFF"/>
      </a:lt1>
      <a:dk2>
        <a:srgbClr val="A375BF"/>
      </a:dk2>
      <a:lt2>
        <a:srgbClr val="FFFFFF"/>
      </a:lt2>
      <a:accent1>
        <a:srgbClr val="CF1D67"/>
      </a:accent1>
      <a:accent2>
        <a:srgbClr val="FF9900"/>
      </a:accent2>
      <a:accent3>
        <a:srgbClr val="FFCC00"/>
      </a:accent3>
      <a:accent4>
        <a:srgbClr val="5F3777"/>
      </a:accent4>
      <a:accent5>
        <a:srgbClr val="8DB734"/>
      </a:accent5>
      <a:accent6>
        <a:srgbClr val="CCFF33"/>
      </a:accent6>
      <a:hlink>
        <a:srgbClr val="00548C"/>
      </a:hlink>
      <a:folHlink>
        <a:srgbClr val="00AEEF"/>
      </a:folHlink>
    </a:clrScheme>
    <a:fontScheme name="Envolve">
      <a:majorFont>
        <a:latin typeface="Arial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709180609B654FAEAA0F69F95D74B1" ma:contentTypeVersion="0" ma:contentTypeDescription="Create a new document." ma:contentTypeScope="" ma:versionID="7a96b993e28a35c87cb7ffc96eda6b8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D53379-14A1-40A4-8F68-264FD2EDDB1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FFB08F-222B-47C5-92C0-3187A1D74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8E0AE1B-89FF-4CF3-84CB-CDD1994EC1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1950</Words>
  <Application>Microsoft Office PowerPoint</Application>
  <PresentationFormat>On-screen Show (4:3)</PresentationFormat>
  <Paragraphs>218</Paragraphs>
  <Slides>33</Slides>
  <Notes>4</Notes>
  <HiddenSlides>0</HiddenSlides>
  <MMClips>33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Cambria</vt:lpstr>
      <vt:lpstr>2_Custom Design</vt:lpstr>
      <vt:lpstr>Provider Web Portal (PWP)  Training</vt:lpstr>
      <vt:lpstr>PWP Features</vt:lpstr>
      <vt:lpstr>Website and Log In</vt:lpstr>
      <vt:lpstr>Provider Manual/Benefit Grid</vt:lpstr>
      <vt:lpstr>Eligibility</vt:lpstr>
      <vt:lpstr>Claims</vt:lpstr>
      <vt:lpstr>Claim Submission</vt:lpstr>
      <vt:lpstr>Claim Submission in Provider Web Portal</vt:lpstr>
      <vt:lpstr>Claim Submission in Provider Web Portal</vt:lpstr>
      <vt:lpstr>Claim Submission in Provider Web Portal</vt:lpstr>
      <vt:lpstr>Claim Dashboard</vt:lpstr>
      <vt:lpstr>Claim Search</vt:lpstr>
      <vt:lpstr>Corrected Claims</vt:lpstr>
      <vt:lpstr>Claim Appeals</vt:lpstr>
      <vt:lpstr>Timely Filing Deadlines</vt:lpstr>
      <vt:lpstr>Authorizations </vt:lpstr>
      <vt:lpstr>Authorizations</vt:lpstr>
      <vt:lpstr>Reconsideration/Authorization Appeals</vt:lpstr>
      <vt:lpstr>Evidence of Payment (EOP) Remittance Advice</vt:lpstr>
      <vt:lpstr>Entity Management  - Entity Management will allow you to update provider information, office hours &amp; information. Step by step process on the following slide.  </vt:lpstr>
      <vt:lpstr>Provider &amp; Location Verification Process Slides 19-26 </vt:lpstr>
      <vt:lpstr>Provider &amp; Location Verification Process Continued…..</vt:lpstr>
      <vt:lpstr>Provider &amp; Location Verification Process Continued…..</vt:lpstr>
      <vt:lpstr>Provider &amp; Location Verification Process Continued…..</vt:lpstr>
      <vt:lpstr>Provider &amp; Location Verification Process Continued…..</vt:lpstr>
      <vt:lpstr>Provider &amp; Location Verification Process Continued…..</vt:lpstr>
      <vt:lpstr>Provider &amp; Location Verification Process Continued…..</vt:lpstr>
      <vt:lpstr>Provider &amp; Location Verification Process Continued…..</vt:lpstr>
      <vt:lpstr>Patient Management</vt:lpstr>
      <vt:lpstr>Patient Management Continued…..</vt:lpstr>
      <vt:lpstr>Patient Management Continued…..</vt:lpstr>
      <vt:lpstr>Patient Management Continued…..</vt:lpstr>
      <vt:lpstr>End of Presentation Envolve’s Customer Service team can be reached using  Toll Free: 855-735-4395 for assistance with our web portal and answers to general questions such as eligibility, benefits, and more.</vt:lpstr>
    </vt:vector>
  </TitlesOfParts>
  <Company>Centene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Enrique Echave</cp:lastModifiedBy>
  <cp:revision>134</cp:revision>
  <dcterms:created xsi:type="dcterms:W3CDTF">2015-07-20T14:46:30Z</dcterms:created>
  <dcterms:modified xsi:type="dcterms:W3CDTF">2021-01-06T17:48:30Z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0x01010057709180609B654FAEAA0F69F95D74B1</vt:lpwstr>
  </property>
</Properties>
</file>